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9" r:id="rId2"/>
  </p:sldMasterIdLst>
  <p:notesMasterIdLst>
    <p:notesMasterId r:id="rId12"/>
  </p:notesMasterIdLst>
  <p:sldIdLst>
    <p:sldId id="256" r:id="rId3"/>
    <p:sldId id="276" r:id="rId4"/>
    <p:sldId id="376" r:id="rId5"/>
    <p:sldId id="319" r:id="rId6"/>
    <p:sldId id="316" r:id="rId7"/>
    <p:sldId id="317" r:id="rId8"/>
    <p:sldId id="375" r:id="rId9"/>
    <p:sldId id="377" r:id="rId10"/>
    <p:sldId id="37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D600"/>
    <a:srgbClr val="3951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32" autoAdjust="0"/>
  </p:normalViewPr>
  <p:slideViewPr>
    <p:cSldViewPr snapToGrid="0">
      <p:cViewPr varScale="1">
        <p:scale>
          <a:sx n="76" d="100"/>
          <a:sy n="76" d="100"/>
        </p:scale>
        <p:origin x="144" y="58"/>
      </p:cViewPr>
      <p:guideLst/>
    </p:cSldViewPr>
  </p:slideViewPr>
  <p:outlineViewPr>
    <p:cViewPr>
      <p:scale>
        <a:sx n="33" d="100"/>
        <a:sy n="33" d="100"/>
      </p:scale>
      <p:origin x="0" y="-723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805E1A-DED6-4001-B312-18B5927B803D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3DFE36-F81E-4A14-96D8-0741274734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239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DFE36-F81E-4A14-96D8-07412747349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965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DFE36-F81E-4A14-96D8-07412747349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905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162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407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522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3806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275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162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2156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3709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3283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393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864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4788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5408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7216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551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05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386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009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442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576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522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27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9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E4DDB78-05C8-4BA4-8137-F098A138CBB3}" type="datetimeFigureOut">
              <a:rPr lang="en-US" smtClean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2AE11AA-029E-4BE9-95C7-0B7624007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697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951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9676" y="3095275"/>
            <a:ext cx="9633857" cy="1096403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chemeClr val="bg1"/>
                </a:solidFill>
                <a:latin typeface="Raleway" panose="020B0503030101060003" pitchFamily="34" charset="0"/>
              </a:rPr>
              <a:t>Presented by: Alicia Gonzalez, Esq.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938" y="100654"/>
            <a:ext cx="4535063" cy="170064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375954" y="3095275"/>
            <a:ext cx="9647579" cy="20950"/>
          </a:xfrm>
          <a:prstGeom prst="line">
            <a:avLst/>
          </a:prstGeom>
          <a:ln w="19050">
            <a:solidFill>
              <a:srgbClr val="C4D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 txBox="1">
            <a:spLocks/>
          </p:cNvSpPr>
          <p:nvPr/>
        </p:nvSpPr>
        <p:spPr>
          <a:xfrm>
            <a:off x="1375954" y="2281833"/>
            <a:ext cx="9144000" cy="76642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400" dirty="0">
                <a:solidFill>
                  <a:schemeClr val="bg1"/>
                </a:solidFill>
                <a:latin typeface="Raleway" panose="020B0503030101060003" pitchFamily="34" charset="0"/>
              </a:rPr>
              <a:t>TAKINGS AND BERT HARRIS ACT CLAIMS</a:t>
            </a:r>
          </a:p>
        </p:txBody>
      </p:sp>
    </p:spTree>
    <p:extLst>
      <p:ext uri="{BB962C8B-B14F-4D97-AF65-F5344CB8AC3E}">
        <p14:creationId xmlns:p14="http://schemas.microsoft.com/office/powerpoint/2010/main" val="329271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9147"/>
            <a:ext cx="10515600" cy="955115"/>
          </a:xfrm>
        </p:spPr>
        <p:txBody>
          <a:bodyPr/>
          <a:lstStyle/>
          <a:p>
            <a:r>
              <a:rPr lang="en-US" u="sng" dirty="0">
                <a:latin typeface="Raleway" panose="020B0503030101060003" pitchFamily="34" charset="0"/>
              </a:rPr>
              <a:t>TYPES OF CLAIMS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38200" y="1264921"/>
            <a:ext cx="9942512" cy="5179422"/>
          </a:xfrm>
        </p:spPr>
        <p:txBody>
          <a:bodyPr>
            <a:normAutofit/>
          </a:bodyPr>
          <a:lstStyle/>
          <a:p>
            <a:r>
              <a:rPr lang="en-US" dirty="0">
                <a:latin typeface="Raleway" panose="020B0503030101060003" pitchFamily="34" charset="0"/>
              </a:rPr>
              <a:t>Inverse Condemnation/Regulatory Takings</a:t>
            </a:r>
          </a:p>
          <a:p>
            <a:r>
              <a:rPr lang="en-US" dirty="0">
                <a:latin typeface="Raleway" panose="020B0503030101060003" pitchFamily="34" charset="0"/>
              </a:rPr>
              <a:t>Bert Harris Act Claims</a:t>
            </a:r>
          </a:p>
          <a:p>
            <a:r>
              <a:rPr lang="en-US" dirty="0">
                <a:latin typeface="Raleway" panose="020B0503030101060003" pitchFamily="34" charset="0"/>
              </a:rPr>
              <a:t>Substantive Due Process</a:t>
            </a:r>
          </a:p>
          <a:p>
            <a:r>
              <a:rPr lang="en-US" dirty="0">
                <a:latin typeface="Raleway" panose="020B0503030101060003" pitchFamily="34" charset="0"/>
              </a:rPr>
              <a:t>Procedural Due Process</a:t>
            </a:r>
          </a:p>
          <a:p>
            <a:r>
              <a:rPr lang="en-US" dirty="0">
                <a:latin typeface="Raleway" panose="020B0503030101060003" pitchFamily="34" charset="0"/>
              </a:rPr>
              <a:t>Equal Protection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>
                <a:latin typeface="Raleway" panose="020B0503030101060003" pitchFamily="34" charset="0"/>
              </a:rPr>
              <a:t>2</a:t>
            </a:fld>
            <a:endParaRPr lang="en-US" dirty="0">
              <a:latin typeface="Raleway" panose="020B0503030101060003" pitchFamily="34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 rot="5400000">
            <a:off x="-83124" y="646544"/>
            <a:ext cx="764309" cy="591127"/>
          </a:xfrm>
          <a:prstGeom prst="triangle">
            <a:avLst/>
          </a:prstGeom>
          <a:solidFill>
            <a:srgbClr val="C4D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838200" y="6528437"/>
            <a:ext cx="9993745" cy="20950"/>
          </a:xfrm>
          <a:prstGeom prst="line">
            <a:avLst/>
          </a:prstGeom>
          <a:ln w="19050">
            <a:solidFill>
              <a:srgbClr val="C4D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5070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9147"/>
            <a:ext cx="10515600" cy="955115"/>
          </a:xfrm>
        </p:spPr>
        <p:txBody>
          <a:bodyPr/>
          <a:lstStyle/>
          <a:p>
            <a:r>
              <a:rPr lang="en-US" dirty="0">
                <a:latin typeface="Raleway" panose="020B0503030101060003" pitchFamily="34" charset="0"/>
              </a:rPr>
              <a:t>Regulatory Takings 101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38200" y="1264921"/>
            <a:ext cx="9942512" cy="5179422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None/>
            </a:pPr>
            <a:r>
              <a:rPr lang="en-US" b="1" u="sng" dirty="0">
                <a:latin typeface="Raleway" panose="020B0503030101060003" pitchFamily="34" charset="0"/>
              </a:rPr>
              <a:t>TWO TYPES OF CLAIMS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AutoNum type="arabicParenR"/>
            </a:pPr>
            <a:r>
              <a:rPr lang="en-US" b="1" dirty="0">
                <a:solidFill>
                  <a:srgbClr val="C4D600"/>
                </a:solidFill>
                <a:latin typeface="Raleway" panose="020B0503030101060003" pitchFamily="34" charset="0"/>
              </a:rPr>
              <a:t>Facial/Total Taking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Font typeface="Wingdings" panose="05000000000000000000" pitchFamily="2" charset="2"/>
              <a:buChar char="§"/>
            </a:pPr>
            <a:r>
              <a:rPr lang="en-US" b="1" dirty="0">
                <a:latin typeface="Raleway" panose="020B0503030101060003" pitchFamily="34" charset="0"/>
              </a:rPr>
              <a:t>The law on its “face” automatically effects a taking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Font typeface="Wingdings" panose="05000000000000000000" pitchFamily="2" charset="2"/>
              <a:buChar char="§"/>
            </a:pPr>
            <a:r>
              <a:rPr lang="en-US" b="1" dirty="0">
                <a:latin typeface="Raleway" panose="020B0503030101060003" pitchFamily="34" charset="0"/>
              </a:rPr>
              <a:t>Must be a “Total Taking” – i.e., the law deprive the landowner of </a:t>
            </a:r>
            <a:r>
              <a:rPr lang="en-US" b="1" i="1" u="sng" dirty="0">
                <a:latin typeface="Raleway" panose="020B0503030101060003" pitchFamily="34" charset="0"/>
              </a:rPr>
              <a:t>all</a:t>
            </a:r>
            <a:r>
              <a:rPr lang="en-US" b="1" dirty="0">
                <a:latin typeface="Raleway" panose="020B0503030101060003" pitchFamily="34" charset="0"/>
              </a:rPr>
              <a:t> economically beneficial use</a:t>
            </a:r>
            <a:r>
              <a:rPr lang="en-US" b="1" dirty="0">
                <a:solidFill>
                  <a:srgbClr val="C4D600"/>
                </a:solidFill>
                <a:latin typeface="Raleway" panose="020B0503030101060003" pitchFamily="34" charset="0"/>
              </a:rPr>
              <a:t>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Font typeface="Wingdings" panose="05000000000000000000" pitchFamily="2" charset="2"/>
              <a:buChar char="§"/>
            </a:pPr>
            <a:r>
              <a:rPr lang="en-US" b="1" dirty="0">
                <a:latin typeface="Raleway" panose="020B0503030101060003" pitchFamily="34" charset="0"/>
              </a:rPr>
              <a:t>The Lingo:  “Total Takings” are also known as “per se” takings and </a:t>
            </a:r>
            <a:r>
              <a:rPr lang="en-US" b="1" i="1" dirty="0">
                <a:latin typeface="Raleway" panose="020B0503030101060003" pitchFamily="34" charset="0"/>
              </a:rPr>
              <a:t>Lucas </a:t>
            </a:r>
            <a:r>
              <a:rPr lang="en-US" b="1" dirty="0">
                <a:latin typeface="Raleway" panose="020B0503030101060003" pitchFamily="34" charset="0"/>
              </a:rPr>
              <a:t>takings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None/>
            </a:pPr>
            <a:endParaRPr lang="en-US" b="1" dirty="0">
              <a:solidFill>
                <a:srgbClr val="C4D600"/>
              </a:solidFill>
              <a:latin typeface="Raleway" panose="020B0503030101060003" pitchFamily="34" charset="0"/>
            </a:endParaRP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AutoNum type="arabicParenR"/>
            </a:pPr>
            <a:r>
              <a:rPr lang="en-US" b="1" dirty="0">
                <a:solidFill>
                  <a:srgbClr val="C4D600"/>
                </a:solidFill>
                <a:latin typeface="Raleway" panose="020B0503030101060003" pitchFamily="34" charset="0"/>
              </a:rPr>
              <a:t>As-Applied Taking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Font typeface="Wingdings" panose="05000000000000000000" pitchFamily="2" charset="2"/>
              <a:buChar char="§"/>
            </a:pPr>
            <a:r>
              <a:rPr lang="en-US" b="1" dirty="0">
                <a:latin typeface="Raleway" panose="020B0503030101060003" pitchFamily="34" charset="0"/>
              </a:rPr>
              <a:t>The law when applied to a particular property effects a taking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Font typeface="Wingdings" panose="05000000000000000000" pitchFamily="2" charset="2"/>
              <a:buChar char="§"/>
            </a:pPr>
            <a:r>
              <a:rPr lang="en-US" b="1" dirty="0">
                <a:latin typeface="Raleway" panose="020B0503030101060003" pitchFamily="34" charset="0"/>
              </a:rPr>
              <a:t> “Partial Taking” – i.e. the law does not deprive the landowner of all economically beneficial use, but may still result in a taking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Font typeface="Wingdings" panose="05000000000000000000" pitchFamily="2" charset="2"/>
              <a:buChar char="§"/>
            </a:pPr>
            <a:r>
              <a:rPr lang="en-US" b="1" dirty="0">
                <a:latin typeface="Raleway" panose="020B0503030101060003" pitchFamily="34" charset="0"/>
              </a:rPr>
              <a:t>The Lingo:  Partial Takings are also known as “de facto” takings, Partial Takings,  and “</a:t>
            </a:r>
            <a:r>
              <a:rPr lang="en-US" b="1" i="1" dirty="0">
                <a:latin typeface="Raleway" panose="020B0503030101060003" pitchFamily="34" charset="0"/>
              </a:rPr>
              <a:t>Penn Central</a:t>
            </a:r>
            <a:r>
              <a:rPr lang="en-US" b="1" dirty="0">
                <a:latin typeface="Raleway" panose="020B0503030101060003" pitchFamily="34" charset="0"/>
              </a:rPr>
              <a:t>” takings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>
                <a:latin typeface="Raleway" panose="020B0503030101060003" pitchFamily="34" charset="0"/>
              </a:rPr>
              <a:t>3</a:t>
            </a:fld>
            <a:endParaRPr lang="en-US" dirty="0">
              <a:latin typeface="Raleway" panose="020B0503030101060003" pitchFamily="34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 rot="5400000">
            <a:off x="-83124" y="646544"/>
            <a:ext cx="764309" cy="591127"/>
          </a:xfrm>
          <a:prstGeom prst="triangle">
            <a:avLst/>
          </a:prstGeom>
          <a:solidFill>
            <a:srgbClr val="C4D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838200" y="6528437"/>
            <a:ext cx="9993745" cy="20950"/>
          </a:xfrm>
          <a:prstGeom prst="line">
            <a:avLst/>
          </a:prstGeom>
          <a:ln w="19050">
            <a:solidFill>
              <a:srgbClr val="C4D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1316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93708"/>
          </a:xfrm>
        </p:spPr>
        <p:txBody>
          <a:bodyPr/>
          <a:lstStyle/>
          <a:p>
            <a:r>
              <a:rPr lang="en-US" dirty="0">
                <a:latin typeface="Raleway" panose="020B0503030101060003" pitchFamily="34" charset="0"/>
              </a:rPr>
              <a:t>As-Applied, Partial Takings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38200" y="1324262"/>
            <a:ext cx="9942512" cy="5032087"/>
          </a:xfrm>
        </p:spPr>
        <p:txBody>
          <a:bodyPr>
            <a:normAutofit fontScale="32500" lnSpcReduction="20000"/>
          </a:bodyPr>
          <a:lstStyle/>
          <a:p>
            <a:pPr marL="0" lvl="1" indent="0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None/>
            </a:pPr>
            <a:r>
              <a:rPr lang="en-US" sz="7400" b="1" i="1" dirty="0">
                <a:latin typeface="Raleway" panose="020B0503030101060003" pitchFamily="34" charset="0"/>
              </a:rPr>
              <a:t>Penn Central </a:t>
            </a:r>
            <a:r>
              <a:rPr lang="en-US" sz="7400" b="1" dirty="0">
                <a:latin typeface="Raleway" panose="020B0503030101060003" pitchFamily="34" charset="0"/>
              </a:rPr>
              <a:t>Test Determines Whether a Taking Has Occurred</a:t>
            </a:r>
          </a:p>
          <a:p>
            <a:pPr marL="0" lvl="1" indent="0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None/>
            </a:pPr>
            <a:endParaRPr lang="en-US" sz="7400" b="1" dirty="0">
              <a:latin typeface="Raleway" panose="020B0503030101060003" pitchFamily="34" charset="0"/>
            </a:endParaRPr>
          </a:p>
          <a:p>
            <a:pPr marL="685800" lvl="2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Font typeface="Wingdings" panose="05000000000000000000" pitchFamily="2" charset="2"/>
              <a:buChar char="§"/>
            </a:pPr>
            <a:r>
              <a:rPr lang="en-US" sz="7200" b="1" dirty="0">
                <a:latin typeface="Raleway" panose="020B0503030101060003" pitchFamily="34" charset="0"/>
              </a:rPr>
              <a:t>Economic Impact of the Regulation – Has to be Severe</a:t>
            </a:r>
          </a:p>
          <a:p>
            <a:pPr lvl="3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Font typeface="Wingdings" panose="05000000000000000000" pitchFamily="2" charset="2"/>
              <a:buChar char="§"/>
            </a:pPr>
            <a:endParaRPr lang="en-US" sz="4400" dirty="0"/>
          </a:p>
          <a:p>
            <a:pPr lvl="3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Font typeface="Wingdings" panose="05000000000000000000" pitchFamily="2" charset="2"/>
              <a:buChar char="§"/>
            </a:pPr>
            <a:endParaRPr lang="en-US" sz="4400" b="1" dirty="0">
              <a:latin typeface="Raleway" panose="020B0503030101060003" pitchFamily="34" charset="0"/>
            </a:endParaRPr>
          </a:p>
          <a:p>
            <a:pPr marL="685800" lvl="2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Font typeface="Wingdings" panose="05000000000000000000" pitchFamily="2" charset="2"/>
              <a:buChar char="§"/>
            </a:pPr>
            <a:r>
              <a:rPr lang="en-US" sz="7200" b="1" dirty="0">
                <a:latin typeface="Raleway" panose="020B0503030101060003" pitchFamily="34" charset="0"/>
              </a:rPr>
              <a:t>Reasonable, Investment-Backed Expectations</a:t>
            </a:r>
          </a:p>
          <a:p>
            <a:pPr lvl="3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Font typeface="Wingdings" panose="05000000000000000000" pitchFamily="2" charset="2"/>
              <a:buChar char="§"/>
            </a:pPr>
            <a:r>
              <a:rPr lang="en-US" sz="4400" dirty="0"/>
              <a:t>Awareness of existing regulations is considered.</a:t>
            </a:r>
          </a:p>
          <a:p>
            <a:pPr lvl="3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Font typeface="Wingdings" panose="05000000000000000000" pitchFamily="2" charset="2"/>
              <a:buChar char="§"/>
            </a:pPr>
            <a:r>
              <a:rPr lang="en-US" sz="4400" dirty="0"/>
              <a:t>Whether the particular impacted property is highly regulated is considered</a:t>
            </a:r>
          </a:p>
          <a:p>
            <a:pPr marL="1371600" lvl="3" indent="0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None/>
            </a:pPr>
            <a:endParaRPr lang="en-US" sz="4400" dirty="0"/>
          </a:p>
          <a:p>
            <a:pPr marL="685800" lvl="2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Font typeface="Wingdings" panose="05000000000000000000" pitchFamily="2" charset="2"/>
              <a:buChar char="§"/>
            </a:pPr>
            <a:r>
              <a:rPr lang="en-US" sz="7200" b="1" dirty="0">
                <a:latin typeface="Raleway" panose="020B0503030101060003" pitchFamily="34" charset="0"/>
              </a:rPr>
              <a:t>Character of the Governmental Action</a:t>
            </a:r>
          </a:p>
          <a:p>
            <a:pPr lvl="3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3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Font typeface="Wingdings" panose="05000000000000000000" pitchFamily="2" charset="2"/>
              <a:buChar char="§"/>
            </a:pPr>
            <a:endParaRPr lang="en-US" sz="2800" b="1" dirty="0">
              <a:latin typeface="Raleway" panose="020B0503030101060003" pitchFamily="34" charset="0"/>
            </a:endParaRPr>
          </a:p>
          <a:p>
            <a:pPr marL="0" lvl="2" indent="0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None/>
            </a:pPr>
            <a:endParaRPr lang="en-US" sz="3600" b="1" dirty="0">
              <a:solidFill>
                <a:srgbClr val="C4D600"/>
              </a:solidFill>
              <a:latin typeface="Raleway" panose="020B0503030101060003" pitchFamily="34" charset="0"/>
            </a:endParaRPr>
          </a:p>
          <a:p>
            <a:pPr marL="0" lvl="2" indent="0" algn="just">
              <a:lnSpc>
                <a:spcPct val="110000"/>
              </a:lnSpc>
              <a:spcBef>
                <a:spcPts val="0"/>
              </a:spcBef>
              <a:buClr>
                <a:srgbClr val="C4D600"/>
              </a:buClr>
              <a:buNone/>
            </a:pPr>
            <a:r>
              <a:rPr lang="en-US" sz="6400" b="1" dirty="0">
                <a:solidFill>
                  <a:srgbClr val="C4D600"/>
                </a:solidFill>
                <a:latin typeface="Raleway" panose="020B0503030101060003" pitchFamily="34" charset="0"/>
              </a:rPr>
              <a:t>*Note:  Most regulatory takings claims will fall under this category. </a:t>
            </a:r>
            <a:endParaRPr lang="en-US" sz="6400" b="1" dirty="0">
              <a:latin typeface="Raleway" panose="020B0503030101060003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>
                <a:latin typeface="Raleway" panose="020B0503030101060003" pitchFamily="34" charset="0"/>
              </a:rPr>
              <a:t>4</a:t>
            </a:fld>
            <a:endParaRPr lang="en-US" dirty="0">
              <a:latin typeface="Raleway" panose="020B0503030101060003" pitchFamily="34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 rot="5400000">
            <a:off x="-83124" y="646544"/>
            <a:ext cx="764309" cy="591127"/>
          </a:xfrm>
          <a:prstGeom prst="triangle">
            <a:avLst/>
          </a:prstGeom>
          <a:solidFill>
            <a:srgbClr val="C4D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838200" y="6528437"/>
            <a:ext cx="9993745" cy="20950"/>
          </a:xfrm>
          <a:prstGeom prst="line">
            <a:avLst/>
          </a:prstGeom>
          <a:ln w="19050">
            <a:solidFill>
              <a:srgbClr val="C4D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2501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085" y="279325"/>
            <a:ext cx="10515600" cy="1325563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  <a:buClr>
                <a:srgbClr val="C4D600"/>
              </a:buClr>
            </a:pPr>
            <a:r>
              <a:rPr lang="en-US" sz="2800" b="1" dirty="0">
                <a:solidFill>
                  <a:srgbClr val="395165"/>
                </a:solidFill>
                <a:latin typeface="Raleway" panose="020B0503030101060003" pitchFamily="34" charset="0"/>
              </a:rPr>
              <a:t>THE BERT HARRIS ACT, §70.001, Fla. Stat.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>
                <a:latin typeface="Raleway" panose="020B0503030101060003" pitchFamily="34" charset="0"/>
              </a:rPr>
              <a:t>5</a:t>
            </a:fld>
            <a:endParaRPr lang="en-US" dirty="0">
              <a:latin typeface="Raleway" panose="020B0503030101060003" pitchFamily="34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 rot="5400000">
            <a:off x="-83124" y="646544"/>
            <a:ext cx="764309" cy="591127"/>
          </a:xfrm>
          <a:prstGeom prst="triangle">
            <a:avLst/>
          </a:prstGeom>
          <a:solidFill>
            <a:srgbClr val="C4D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838200" y="6528437"/>
            <a:ext cx="9993745" cy="20950"/>
          </a:xfrm>
          <a:prstGeom prst="line">
            <a:avLst/>
          </a:prstGeom>
          <a:ln w="19050">
            <a:solidFill>
              <a:srgbClr val="C4D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838199" y="1324262"/>
            <a:ext cx="10515601" cy="5806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  <a:buClr>
                <a:srgbClr val="C4D600"/>
              </a:buClr>
            </a:pPr>
            <a:r>
              <a:rPr lang="en-US" sz="2400" b="1" dirty="0">
                <a:solidFill>
                  <a:srgbClr val="C4D600"/>
                </a:solidFill>
                <a:latin typeface="Raleway" panose="020B0503030101060003" pitchFamily="34" charset="0"/>
              </a:rPr>
              <a:t>Provides relief when a new law, rule, ordinance, or regulation, as applied, inordinately burdens an existing use or a vested right to a specific use of real property. </a:t>
            </a:r>
            <a:endParaRPr lang="en-US" sz="2400" b="1" dirty="0">
              <a:solidFill>
                <a:srgbClr val="395165"/>
              </a:solidFill>
              <a:latin typeface="Raleway" panose="020B0503030101060003" pitchFamily="34" charset="0"/>
            </a:endParaRPr>
          </a:p>
          <a:p>
            <a:pPr marL="342900" indent="-342900">
              <a:spcAft>
                <a:spcPts val="1000"/>
              </a:spcAft>
              <a:buClr>
                <a:srgbClr val="C4D600"/>
              </a:buCl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395165"/>
                </a:solidFill>
                <a:latin typeface="Raleway" panose="020B0503030101060003" pitchFamily="34" charset="0"/>
              </a:rPr>
              <a:t>Use of the Property:</a:t>
            </a:r>
          </a:p>
          <a:p>
            <a:pPr marL="800100" lvl="1" indent="-342900">
              <a:spcAft>
                <a:spcPts val="1000"/>
              </a:spcAft>
              <a:buClr>
                <a:srgbClr val="C4D600"/>
              </a:buClr>
              <a:buAutoNum type="arabicPeriod"/>
            </a:pPr>
            <a:r>
              <a:rPr lang="en-US" dirty="0">
                <a:solidFill>
                  <a:srgbClr val="395165"/>
                </a:solidFill>
                <a:latin typeface="Raleway" panose="020B0503030101060003" pitchFamily="34" charset="0"/>
              </a:rPr>
              <a:t>Existing Use:  Actual, present use, or reasonably foreseeable future use</a:t>
            </a:r>
          </a:p>
          <a:p>
            <a:pPr marL="800100" lvl="1" indent="-342900">
              <a:spcAft>
                <a:spcPts val="1000"/>
              </a:spcAft>
              <a:buClr>
                <a:srgbClr val="C4D600"/>
              </a:buClr>
              <a:buAutoNum type="arabicPeriod"/>
            </a:pPr>
            <a:r>
              <a:rPr lang="en-US" dirty="0">
                <a:solidFill>
                  <a:srgbClr val="395165"/>
                </a:solidFill>
                <a:latin typeface="Raleway" panose="020B0503030101060003" pitchFamily="34" charset="0"/>
              </a:rPr>
              <a:t>Vested Right: Bad faith or equitable estoppel.</a:t>
            </a:r>
          </a:p>
          <a:p>
            <a:pPr marL="285750" indent="-285750">
              <a:spcAft>
                <a:spcPts val="1000"/>
              </a:spcAft>
              <a:buClr>
                <a:srgbClr val="C4D600"/>
              </a:buCl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395165"/>
                </a:solidFill>
                <a:latin typeface="Raleway" panose="020B0503030101060003" pitchFamily="34" charset="0"/>
              </a:rPr>
              <a:t>Inordinately Burdened:</a:t>
            </a:r>
          </a:p>
          <a:p>
            <a:pPr marL="800100" indent="-342900">
              <a:spcAft>
                <a:spcPts val="1000"/>
              </a:spcAft>
              <a:buClr>
                <a:srgbClr val="C4D600"/>
              </a:buClr>
              <a:buFont typeface="+mj-lt"/>
              <a:buAutoNum type="arabicPeriod"/>
            </a:pPr>
            <a:r>
              <a:rPr lang="en-US" dirty="0">
                <a:solidFill>
                  <a:srgbClr val="395165"/>
                </a:solidFill>
                <a:latin typeface="Raleway" panose="020B0503030101060003" pitchFamily="34" charset="0"/>
              </a:rPr>
              <a:t>Interferes with invest-backed expectations</a:t>
            </a:r>
          </a:p>
          <a:p>
            <a:pPr marL="800100" indent="-342900">
              <a:spcAft>
                <a:spcPts val="1000"/>
              </a:spcAft>
              <a:buClr>
                <a:srgbClr val="C4D600"/>
              </a:buClr>
              <a:buFont typeface="+mj-lt"/>
              <a:buAutoNum type="arabicPeriod"/>
            </a:pPr>
            <a:r>
              <a:rPr lang="en-US" dirty="0">
                <a:solidFill>
                  <a:srgbClr val="395165"/>
                </a:solidFill>
                <a:latin typeface="Raleway" panose="020B0503030101060003" pitchFamily="34" charset="0"/>
              </a:rPr>
              <a:t>Leaves unreasonable remaining use</a:t>
            </a:r>
          </a:p>
          <a:p>
            <a:pPr marL="800100" indent="-342900">
              <a:spcAft>
                <a:spcPts val="1000"/>
              </a:spcAft>
              <a:buClr>
                <a:srgbClr val="C4D600"/>
              </a:buClr>
              <a:buFont typeface="+mj-lt"/>
              <a:buAutoNum type="arabicPeriod"/>
            </a:pPr>
            <a:r>
              <a:rPr lang="en-US" dirty="0">
                <a:solidFill>
                  <a:srgbClr val="395165"/>
                </a:solidFill>
                <a:latin typeface="Raleway" panose="020B0503030101060003" pitchFamily="34" charset="0"/>
              </a:rPr>
              <a:t>Cannot be a temporary impact</a:t>
            </a:r>
          </a:p>
          <a:p>
            <a:pPr marL="800100" indent="-342900">
              <a:spcAft>
                <a:spcPts val="1000"/>
              </a:spcAft>
              <a:buClr>
                <a:srgbClr val="C4D600"/>
              </a:buClr>
              <a:buFont typeface="+mj-lt"/>
              <a:buAutoNum type="arabicPeriod"/>
            </a:pPr>
            <a:r>
              <a:rPr lang="en-US" dirty="0">
                <a:solidFill>
                  <a:srgbClr val="395165"/>
                </a:solidFill>
                <a:latin typeface="Raleway" panose="020B0503030101060003" pitchFamily="34" charset="0"/>
              </a:rPr>
              <a:t>In determining “inordinate burden” consideration may be given to the time elapsed between enactment of the law or regulation and its first application to the subject property.</a:t>
            </a:r>
          </a:p>
          <a:p>
            <a:pPr>
              <a:spcAft>
                <a:spcPts val="1000"/>
              </a:spcAft>
              <a:buClr>
                <a:srgbClr val="C4D600"/>
              </a:buClr>
            </a:pPr>
            <a:endParaRPr lang="en-US" dirty="0">
              <a:solidFill>
                <a:srgbClr val="395165"/>
              </a:solidFill>
              <a:latin typeface="Raleway" panose="020B0503030101060003" pitchFamily="34" charset="0"/>
            </a:endParaRPr>
          </a:p>
          <a:p>
            <a:pPr>
              <a:spcAft>
                <a:spcPts val="1000"/>
              </a:spcAft>
              <a:buClr>
                <a:srgbClr val="C4D600"/>
              </a:buClr>
            </a:pPr>
            <a:endParaRPr lang="en-US" dirty="0">
              <a:solidFill>
                <a:srgbClr val="395165"/>
              </a:solidFill>
              <a:latin typeface="Raleway" panose="020B050303010106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132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085" y="279325"/>
            <a:ext cx="10515600" cy="1325563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  <a:buClr>
                <a:srgbClr val="C4D600"/>
              </a:buClr>
            </a:pPr>
            <a:r>
              <a:rPr lang="en-US" sz="2800" b="1" dirty="0">
                <a:solidFill>
                  <a:srgbClr val="395165"/>
                </a:solidFill>
                <a:latin typeface="Raleway" panose="020B0503030101060003" pitchFamily="34" charset="0"/>
              </a:rPr>
              <a:t>Why BERT HARRIS ACT, §70.001, Fla. Stat., Claims Often Don’t Succeed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11AA-029E-4BE9-95C7-0B76240077AF}" type="slidenum">
              <a:rPr lang="en-US" smtClean="0">
                <a:latin typeface="Raleway" panose="020B0503030101060003" pitchFamily="34" charset="0"/>
              </a:rPr>
              <a:t>6</a:t>
            </a:fld>
            <a:endParaRPr lang="en-US" dirty="0">
              <a:latin typeface="Raleway" panose="020B0503030101060003" pitchFamily="34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 rot="5400000">
            <a:off x="-83124" y="646544"/>
            <a:ext cx="764309" cy="591127"/>
          </a:xfrm>
          <a:prstGeom prst="triangle">
            <a:avLst/>
          </a:prstGeom>
          <a:solidFill>
            <a:srgbClr val="C4D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838200" y="6528437"/>
            <a:ext cx="9993745" cy="20950"/>
          </a:xfrm>
          <a:prstGeom prst="line">
            <a:avLst/>
          </a:prstGeom>
          <a:ln w="19050">
            <a:solidFill>
              <a:srgbClr val="C4D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680084" y="1604888"/>
            <a:ext cx="9225915" cy="3257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000"/>
              </a:spcAft>
              <a:buClr>
                <a:srgbClr val="C4D6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95165"/>
                </a:solidFill>
                <a:latin typeface="Raleway" panose="020B0503030101060003" pitchFamily="34" charset="0"/>
              </a:rPr>
              <a:t>The Act waives Sovereign Immunity so Is Subject to Strict Construction</a:t>
            </a:r>
          </a:p>
          <a:p>
            <a:pPr marL="285750" indent="-285750">
              <a:spcAft>
                <a:spcPts val="1000"/>
              </a:spcAft>
              <a:buClr>
                <a:srgbClr val="C4D6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95165"/>
                </a:solidFill>
                <a:latin typeface="Raleway" panose="020B0503030101060003" pitchFamily="34" charset="0"/>
              </a:rPr>
              <a:t>Pre-Suit Notice of Claim Requirements</a:t>
            </a:r>
          </a:p>
          <a:p>
            <a:pPr marL="285750" indent="-285750">
              <a:spcAft>
                <a:spcPts val="1000"/>
              </a:spcAft>
              <a:buClr>
                <a:srgbClr val="C4D6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95165"/>
                </a:solidFill>
                <a:latin typeface="Raleway" panose="020B0503030101060003" pitchFamily="34" charset="0"/>
              </a:rPr>
              <a:t>Government Is Given an Opportunity to Make an Offer</a:t>
            </a:r>
          </a:p>
          <a:p>
            <a:pPr marL="285750" indent="-285750">
              <a:spcAft>
                <a:spcPts val="1000"/>
              </a:spcAft>
              <a:buClr>
                <a:srgbClr val="C4D6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95165"/>
                </a:solidFill>
                <a:latin typeface="Raleway" panose="020B0503030101060003" pitchFamily="34" charset="0"/>
              </a:rPr>
              <a:t>Not applicable to laws predating 1995</a:t>
            </a:r>
          </a:p>
          <a:p>
            <a:pPr marL="285750" indent="-285750">
              <a:spcAft>
                <a:spcPts val="1000"/>
              </a:spcAft>
              <a:buClr>
                <a:srgbClr val="C4D600"/>
              </a:buClr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395165"/>
              </a:solidFill>
              <a:latin typeface="Raleway" panose="020B0503030101060003" pitchFamily="34" charset="0"/>
            </a:endParaRPr>
          </a:p>
          <a:p>
            <a:pPr marL="285750" indent="-285750">
              <a:spcAft>
                <a:spcPts val="1000"/>
              </a:spcAft>
              <a:buClr>
                <a:srgbClr val="C4D600"/>
              </a:buCl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395165"/>
              </a:solidFill>
              <a:latin typeface="Raleway" panose="020B050303010106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347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Purpose of the Bert Harris Act Claim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080" y="365761"/>
            <a:ext cx="6526359" cy="5730240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Bert Harris Act is an extension of takings law. §70.001(9), Fla. Stat. 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Purpose of the Bert Harris Act is to provide “a cause of action for governmental actions that may not rise to the level of a taking under the State Constitution or the United States Constitution.” §70.001(9), Fla. Stat. 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The Bert Harris Act specifies that it is not necessarily appropriate to use takings case law to interpret it. §70.001(9), Fla. Stat. </a:t>
            </a:r>
          </a:p>
          <a:p>
            <a:pPr marL="0" indent="0">
              <a:buNone/>
            </a:pPr>
            <a:br>
              <a:rPr lang="en-US" sz="2000" dirty="0">
                <a:solidFill>
                  <a:schemeClr val="tx1"/>
                </a:solidFill>
              </a:rPr>
            </a:b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629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42F46-D1CB-6A32-4B7E-45DEE1423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30484"/>
            <a:ext cx="10154789" cy="58615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COMPARISON OF TAKINGS CLAIMS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2F00183-B5D3-6813-8E0E-E5E56E2183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2045797"/>
              </p:ext>
            </p:extLst>
          </p:nvPr>
        </p:nvGraphicFramePr>
        <p:xfrm>
          <a:off x="536657" y="1072662"/>
          <a:ext cx="10433251" cy="4947899"/>
        </p:xfrm>
        <a:graphic>
          <a:graphicData uri="http://schemas.openxmlformats.org/drawingml/2006/table">
            <a:tbl>
              <a:tblPr/>
              <a:tblGrid>
                <a:gridCol w="1986463">
                  <a:extLst>
                    <a:ext uri="{9D8B030D-6E8A-4147-A177-3AD203B41FA5}">
                      <a16:colId xmlns:a16="http://schemas.microsoft.com/office/drawing/2014/main" val="1173802803"/>
                    </a:ext>
                  </a:extLst>
                </a:gridCol>
                <a:gridCol w="2366483">
                  <a:extLst>
                    <a:ext uri="{9D8B030D-6E8A-4147-A177-3AD203B41FA5}">
                      <a16:colId xmlns:a16="http://schemas.microsoft.com/office/drawing/2014/main" val="1351785464"/>
                    </a:ext>
                  </a:extLst>
                </a:gridCol>
                <a:gridCol w="2729228">
                  <a:extLst>
                    <a:ext uri="{9D8B030D-6E8A-4147-A177-3AD203B41FA5}">
                      <a16:colId xmlns:a16="http://schemas.microsoft.com/office/drawing/2014/main" val="1996036113"/>
                    </a:ext>
                  </a:extLst>
                </a:gridCol>
                <a:gridCol w="3351077">
                  <a:extLst>
                    <a:ext uri="{9D8B030D-6E8A-4147-A177-3AD203B41FA5}">
                      <a16:colId xmlns:a16="http://schemas.microsoft.com/office/drawing/2014/main" val="40361471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LUCAS TAKING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PENN CENTRAL TAKING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BERT HARRIS CLAIM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1216617"/>
                  </a:ext>
                </a:extLst>
              </a:tr>
              <a:tr h="60788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Ripeness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Upon regulatory enactment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Gov is given reasonable opportunity to grant relief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After regulatory enactment OR after application has been made 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4563806"/>
                  </a:ext>
                </a:extLst>
              </a:tr>
              <a:tr h="392187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Presuit Notice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None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Required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7793300"/>
                  </a:ext>
                </a:extLst>
              </a:tr>
              <a:tr h="1892302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Regulation deprives all economically beneficial use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Balance 3  Factors:                                       (1) Economic Impact                                         (2) Reasonable, investment-backed expectations, and                                          (3) Character of government action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Three Requirements:                                                   (1) New Law                                                                           (2)  Deprives Existing Use or Vested Right                                                                                    (3) Permanently unable to acieve reasonable, investment-backed expectations OR   Remaining uses are unreasonable  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5594257"/>
                  </a:ext>
                </a:extLst>
              </a:tr>
              <a:tr h="52945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Temporary Impact Claims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Only retrospective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Yes, if balancing factors show a  taking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Generally, no, with exceptions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1089385"/>
                  </a:ext>
                </a:extLst>
              </a:tr>
              <a:tr h="50984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Opportunity  to Settle Before Suit Is Filed?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Generally, no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Generally, yes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Yes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8076676"/>
                  </a:ext>
                </a:extLst>
              </a:tr>
              <a:tr h="764765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Damages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Value of the property before regulatory enactment 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Difference in value before enactment and value after enactment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Loss in value due to inordinate burden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160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3190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951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9676" y="3095275"/>
            <a:ext cx="9633857" cy="1096403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chemeClr val="bg1"/>
                </a:solidFill>
                <a:latin typeface="Raleway" panose="020B0503030101060003" pitchFamily="34" charset="0"/>
              </a:rPr>
              <a:t>Presented by: Alicia Gonzalez, Esq.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938" y="100654"/>
            <a:ext cx="4535063" cy="170064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375954" y="3095275"/>
            <a:ext cx="9647579" cy="20950"/>
          </a:xfrm>
          <a:prstGeom prst="line">
            <a:avLst/>
          </a:prstGeom>
          <a:ln w="19050">
            <a:solidFill>
              <a:srgbClr val="C4D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 txBox="1">
            <a:spLocks/>
          </p:cNvSpPr>
          <p:nvPr/>
        </p:nvSpPr>
        <p:spPr>
          <a:xfrm>
            <a:off x="1375954" y="2281833"/>
            <a:ext cx="9144000" cy="76642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400" dirty="0">
                <a:solidFill>
                  <a:schemeClr val="bg1"/>
                </a:solidFill>
                <a:latin typeface="Raleway" panose="020B0503030101060003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836578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10402</TotalTime>
  <Words>667</Words>
  <Application>Microsoft Office PowerPoint</Application>
  <PresentationFormat>Widescreen</PresentationFormat>
  <Paragraphs>94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Aptos Narrow</vt:lpstr>
      <vt:lpstr>Arial</vt:lpstr>
      <vt:lpstr>Calibri</vt:lpstr>
      <vt:lpstr>Calibri Light</vt:lpstr>
      <vt:lpstr>Corbel</vt:lpstr>
      <vt:lpstr>Raleway</vt:lpstr>
      <vt:lpstr>Wingdings</vt:lpstr>
      <vt:lpstr>Office Theme</vt:lpstr>
      <vt:lpstr>Basis</vt:lpstr>
      <vt:lpstr>Presented by: Alicia Gonzalez, Esq.</vt:lpstr>
      <vt:lpstr>TYPES OF CLAIMS</vt:lpstr>
      <vt:lpstr>Regulatory Takings 101</vt:lpstr>
      <vt:lpstr>As-Applied, Partial Takings</vt:lpstr>
      <vt:lpstr>THE BERT HARRIS ACT, §70.001, Fla. Stat.</vt:lpstr>
      <vt:lpstr>Why BERT HARRIS ACT, §70.001, Fla. Stat., Claims Often Don’t Succeed</vt:lpstr>
      <vt:lpstr>Purpose of the Bert Harris Act Claim</vt:lpstr>
      <vt:lpstr>COMPARISON OF TAKINGS CLAIMS</vt:lpstr>
      <vt:lpstr>Presented by: Alicia Gonzalez, Esq.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Union Avoidance</dc:title>
  <dc:creator>Amanda D. Piguillem</dc:creator>
  <cp:lastModifiedBy>Alicia Gonzalez</cp:lastModifiedBy>
  <cp:revision>179</cp:revision>
  <dcterms:created xsi:type="dcterms:W3CDTF">2020-05-05T00:22:21Z</dcterms:created>
  <dcterms:modified xsi:type="dcterms:W3CDTF">2024-08-25T16:16:13Z</dcterms:modified>
</cp:coreProperties>
</file>